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AE2CD"/>
          </a:solidFill>
        </a:fill>
      </a:tcStyle>
    </a:wholeTbl>
    <a:band2H>
      <a:tcTxStyle/>
      <a:tcStyle>
        <a:tcBdr/>
        <a:fill>
          <a:solidFill>
            <a:srgbClr val="EDF1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1D0CE"/>
          </a:solidFill>
        </a:fill>
      </a:tcStyle>
    </a:wholeTbl>
    <a:band2H>
      <a:tcTxStyle/>
      <a:tcStyle>
        <a:tcBdr/>
        <a:fill>
          <a:solidFill>
            <a:srgbClr val="E9E9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0663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wholeTbl>
    <a:band2H>
      <a:tcTxStyle/>
      <a:tcStyle>
        <a:tcBdr/>
        <a:fill>
          <a:solidFill>
            <a:schemeClr val="accent2">
              <a:lumOff val="10663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2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8727" y="3729037"/>
            <a:ext cx="2938465" cy="385763"/>
          </a:xfrm>
          <a:prstGeom prst="rect">
            <a:avLst/>
          </a:prstGeom>
        </p:spPr>
        <p:txBody>
          <a:bodyPr anchor="t"/>
          <a:lstStyle/>
          <a:p>
            <a:pPr>
              <a:spcBef>
                <a:spcPts val="200"/>
              </a:spcBef>
              <a:defRPr sz="1200" b="0"/>
            </a:pPr>
            <a:endParaRPr/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hart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aight Connector 6"/>
          <p:cNvSpPr/>
          <p:nvPr/>
        </p:nvSpPr>
        <p:spPr>
          <a:xfrm>
            <a:off x="0" y="4815075"/>
            <a:ext cx="9144000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Straight Connector 9"/>
          <p:cNvSpPr/>
          <p:nvPr/>
        </p:nvSpPr>
        <p:spPr>
          <a:xfrm>
            <a:off x="204787" y="729178"/>
            <a:ext cx="8780464" cy="1"/>
          </a:xfrm>
          <a:prstGeom prst="line">
            <a:avLst/>
          </a:prstGeom>
          <a:ln w="63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" name="Subtitle 1"/>
          <p:cNvSpPr txBox="1"/>
          <p:nvPr/>
        </p:nvSpPr>
        <p:spPr>
          <a:xfrm>
            <a:off x="-56474" y="4880795"/>
            <a:ext cx="1050635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"/>
              </a:spcBef>
              <a:defRPr sz="800">
                <a:solidFill>
                  <a:srgbClr val="7C878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Powered by</a:t>
            </a:r>
          </a:p>
        </p:txBody>
      </p:sp>
      <p:pic>
        <p:nvPicPr>
          <p:cNvPr id="25" name="Picture 12" descr="Picture 1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8026" y="4835992"/>
            <a:ext cx="1213734" cy="29562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15135" y="333381"/>
            <a:ext cx="8229601" cy="39127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135" y="736648"/>
            <a:ext cx="5332507" cy="24914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1pPr>
            <a:lvl2pPr marL="559253" indent="-102053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2pPr>
            <a:lvl3pPr marL="1009650" indent="-9525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3pPr>
            <a:lvl4pPr marL="14859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4pPr>
            <a:lvl5pPr marL="19431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47708" y="4838901"/>
            <a:ext cx="245403" cy="22698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 layout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traight Connector 6"/>
          <p:cNvSpPr/>
          <p:nvPr/>
        </p:nvSpPr>
        <p:spPr>
          <a:xfrm>
            <a:off x="0" y="4815075"/>
            <a:ext cx="9144000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" name="Straight Connector 9"/>
          <p:cNvSpPr/>
          <p:nvPr/>
        </p:nvSpPr>
        <p:spPr>
          <a:xfrm>
            <a:off x="204787" y="729178"/>
            <a:ext cx="8780464" cy="1"/>
          </a:xfrm>
          <a:prstGeom prst="line">
            <a:avLst/>
          </a:prstGeom>
          <a:ln w="63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ubtitle 1"/>
          <p:cNvSpPr txBox="1"/>
          <p:nvPr/>
        </p:nvSpPr>
        <p:spPr>
          <a:xfrm>
            <a:off x="-56474" y="4880795"/>
            <a:ext cx="1050635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"/>
              </a:spcBef>
              <a:defRPr sz="800">
                <a:solidFill>
                  <a:srgbClr val="7C878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Powered by</a:t>
            </a:r>
          </a:p>
        </p:txBody>
      </p:sp>
      <p:pic>
        <p:nvPicPr>
          <p:cNvPr id="38" name="Picture 12" descr="Picture 1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8026" y="4835992"/>
            <a:ext cx="1213734" cy="29562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15135" y="333381"/>
            <a:ext cx="8229601" cy="39127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887" y="723900"/>
            <a:ext cx="3887789" cy="261939"/>
          </a:xfrm>
          <a:prstGeom prst="rect">
            <a:avLst/>
          </a:prstGeom>
        </p:spPr>
        <p:txBody>
          <a:bodyPr anchor="t"/>
          <a:lstStyle>
            <a:lvl1pPr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1pPr>
            <a:lvl2pPr marL="559253" indent="-102053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2pPr>
            <a:lvl3pPr marL="1009650" indent="-9525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3pPr>
            <a:lvl4pPr marL="14859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4pPr>
            <a:lvl5pPr marL="19431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47708" y="4838901"/>
            <a:ext cx="245403" cy="22698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 style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traight Connector 6"/>
          <p:cNvSpPr/>
          <p:nvPr/>
        </p:nvSpPr>
        <p:spPr>
          <a:xfrm>
            <a:off x="0" y="4815075"/>
            <a:ext cx="9144000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" name="Straight Connector 9"/>
          <p:cNvSpPr/>
          <p:nvPr/>
        </p:nvSpPr>
        <p:spPr>
          <a:xfrm>
            <a:off x="204787" y="729178"/>
            <a:ext cx="8780464" cy="1"/>
          </a:xfrm>
          <a:prstGeom prst="line">
            <a:avLst/>
          </a:prstGeom>
          <a:ln w="63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" name="Subtitle 1"/>
          <p:cNvSpPr txBox="1"/>
          <p:nvPr/>
        </p:nvSpPr>
        <p:spPr>
          <a:xfrm>
            <a:off x="-56474" y="4880795"/>
            <a:ext cx="1050635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"/>
              </a:spcBef>
              <a:defRPr sz="800">
                <a:solidFill>
                  <a:srgbClr val="7C878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Powered by</a:t>
            </a:r>
          </a:p>
        </p:txBody>
      </p:sp>
      <p:pic>
        <p:nvPicPr>
          <p:cNvPr id="51" name="Picture 12" descr="Picture 1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8026" y="4835992"/>
            <a:ext cx="1213734" cy="29562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115135" y="333381"/>
            <a:ext cx="8229601" cy="39127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graphicFrame>
        <p:nvGraphicFramePr>
          <p:cNvPr id="53" name="Table 4"/>
          <p:cNvGraphicFramePr/>
          <p:nvPr/>
        </p:nvGraphicFramePr>
        <p:xfrm>
          <a:off x="204786" y="1052400"/>
          <a:ext cx="5953650" cy="2184875"/>
        </p:xfrm>
        <a:graphic>
          <a:graphicData uri="http://schemas.openxmlformats.org/drawingml/2006/table">
            <a:tbl>
              <a:tblPr firstRow="1" lastRow="1" bandRow="1">
                <a:tableStyleId>{4C3C2611-4C71-4FC5-86AE-919BDF0F9419}</a:tableStyleId>
              </a:tblPr>
              <a:tblGrid>
                <a:gridCol w="4802370"/>
                <a:gridCol w="716414"/>
                <a:gridCol w="434864"/>
              </a:tblGrid>
              <a:tr h="312125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chemeClr val="accent6">
                              <a:lumOff val="44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chemeClr val="accent6">
                              <a:lumOff val="44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Less than one year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10.00%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 to 3 years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10.00%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3 to 5 years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25.00%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25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5 to 7 years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15.00%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15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6350">
                      <a:solidFill>
                        <a:schemeClr val="accent3"/>
                      </a:solidFill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More than seven years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12700">
                      <a:miter lim="400000"/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40.00%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12700">
                      <a:miter lim="400000"/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333333"/>
                          </a:solidFill>
                        </a:rPr>
                        <a:t>40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3"/>
                      </a:solidFill>
                    </a:lnT>
                    <a:lnB w="12700">
                      <a:miter lim="400000"/>
                    </a:lnB>
                    <a:solidFill>
                      <a:schemeClr val="accent6">
                        <a:lumOff val="44000"/>
                      </a:schemeClr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chemeClr val="accent6">
                              <a:lumOff val="44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chemeClr val="accent6">
                              <a:lumOff val="44000"/>
                            </a:schemeClr>
                          </a:solidFill>
                        </a:rPr>
                        <a:t>100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887" y="723900"/>
            <a:ext cx="4478339" cy="261939"/>
          </a:xfrm>
          <a:prstGeom prst="rect">
            <a:avLst/>
          </a:prstGeom>
        </p:spPr>
        <p:txBody>
          <a:bodyPr anchor="t"/>
          <a:lstStyle>
            <a:lvl1pPr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1pPr>
            <a:lvl2pPr marL="559253" indent="-102053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2pPr>
            <a:lvl3pPr marL="1009650" indent="-9525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3pPr>
            <a:lvl4pPr marL="14859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4pPr>
            <a:lvl5pPr marL="1943100" indent="-114300">
              <a:spcBef>
                <a:spcPts val="200"/>
              </a:spcBef>
              <a:defRPr sz="1000" b="0">
                <a:solidFill>
                  <a:srgbClr val="33333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47708" y="4838901"/>
            <a:ext cx="245403" cy="22698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ponse Summary Slide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traight Connector 6"/>
          <p:cNvSpPr/>
          <p:nvPr/>
        </p:nvSpPr>
        <p:spPr>
          <a:xfrm>
            <a:off x="0" y="4815075"/>
            <a:ext cx="9144000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Subtitle 1"/>
          <p:cNvSpPr txBox="1"/>
          <p:nvPr/>
        </p:nvSpPr>
        <p:spPr>
          <a:xfrm>
            <a:off x="-56474" y="4886487"/>
            <a:ext cx="1050635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"/>
              </a:spcBef>
              <a:defRPr sz="800">
                <a:solidFill>
                  <a:srgbClr val="7C878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Powered by</a:t>
            </a:r>
          </a:p>
        </p:txBody>
      </p:sp>
      <p:pic>
        <p:nvPicPr>
          <p:cNvPr id="64" name="Picture 10" descr="Picture 10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8026" y="4841683"/>
            <a:ext cx="1213734" cy="295621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1403" y="3639392"/>
            <a:ext cx="4576389" cy="350838"/>
          </a:xfrm>
          <a:prstGeom prst="rect">
            <a:avLst/>
          </a:prstGeom>
        </p:spPr>
        <p:txBody>
          <a:bodyPr lIns="0" tIns="0" rIns="0" bIns="0" anchor="t"/>
          <a:lstStyle>
            <a:lvl1pPr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1pPr>
            <a:lvl2pPr marL="620485" indent="-163285"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2pPr>
            <a:lvl3pPr marL="1066800" indent="-152400"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3pPr>
            <a:lvl4pPr marL="1554480" indent="-182880"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4pPr>
            <a:lvl5pPr marL="2011679" indent="-182879"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204788" y="2334751"/>
            <a:ext cx="8229601" cy="8572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04787" y="3032255"/>
            <a:ext cx="3859214" cy="280988"/>
          </a:xfrm>
          <a:prstGeom prst="rect">
            <a:avLst/>
          </a:prstGeom>
        </p:spPr>
        <p:txBody>
          <a:bodyPr lIns="0" tIns="0" rIns="0" bIns="0" anchor="t"/>
          <a:lstStyle/>
          <a:p>
            <a:pPr marL="0" lvl="1" indent="4762">
              <a:spcBef>
                <a:spcPts val="300"/>
              </a:spcBef>
              <a:buSzTx/>
              <a:buNone/>
              <a:defRPr sz="1600" b="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6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11402" y="4047840"/>
            <a:ext cx="4576390" cy="350838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spcBef>
                <a:spcPts val="300"/>
              </a:spcBef>
              <a:defRPr sz="1600" b="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47317" y="4843645"/>
            <a:ext cx="245404" cy="22698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256494" y="2494608"/>
            <a:ext cx="5661618" cy="1234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ubtitle 1"/>
          <p:cNvSpPr txBox="1"/>
          <p:nvPr/>
        </p:nvSpPr>
        <p:spPr>
          <a:xfrm>
            <a:off x="3389891" y="4862022"/>
            <a:ext cx="1050636" cy="215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"/>
              </a:spcBef>
              <a:defRPr sz="800">
                <a:solidFill>
                  <a:schemeClr val="accent6">
                    <a:lumOff val="44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Powered by</a:t>
            </a:r>
          </a:p>
        </p:txBody>
      </p:sp>
      <p:pic>
        <p:nvPicPr>
          <p:cNvPr id="4" name="Picture 8" descr="Picture 8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4156014" y="4791407"/>
            <a:ext cx="1381744" cy="3365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69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1pPr>
      <a:lvl2pPr marL="824592" marR="0" indent="-367392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–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2pPr>
      <a:lvl3pPr marL="1257300" marR="0" indent="-34290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3pPr>
      <a:lvl4pPr marL="17830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–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4pPr>
      <a:lvl5pPr marL="22402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»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5pPr>
      <a:lvl6pPr marL="26974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6pPr>
      <a:lvl7pPr marL="31546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7pPr>
      <a:lvl8pPr marL="36118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8pPr>
      <a:lvl9pPr marL="4069079" marR="0" indent="-41147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3600" b="1" i="0" u="none" strike="noStrike" cap="none" spc="0" baseline="0">
          <a:ln>
            <a:noFill/>
          </a:ln>
          <a:solidFill>
            <a:schemeClr val="accent6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256494" y="2494608"/>
            <a:ext cx="5661618" cy="1234732"/>
          </a:xfrm>
          <a:prstGeom prst="rect">
            <a:avLst/>
          </a:prstGeom>
        </p:spPr>
        <p:txBody>
          <a:bodyPr/>
          <a:lstStyle/>
          <a:p>
            <a:r>
              <a:t>The Black Isle Litter Survey 2021</a:t>
            </a:r>
          </a:p>
        </p:txBody>
      </p:sp>
      <p:sp>
        <p:nvSpPr>
          <p:cNvPr id="79" name="Text Placeholder 2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spcBef>
                <a:spcPts val="200"/>
              </a:spcBef>
              <a:defRPr sz="1200" b="0"/>
            </a:lvl1pPr>
          </a:lstStyle>
          <a:p>
            <a:r>
              <a:t>Monday, April 05, 2021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88036">
              <a:defRPr sz="1260"/>
            </a:lvl1pPr>
          </a:lstStyle>
          <a:p>
            <a:r>
              <a:t>Q4: Is there a specific type of litter that commonly appears in your community? (please tick all that apply)</a:t>
            </a:r>
          </a:p>
        </p:txBody>
      </p:sp>
      <p:sp>
        <p:nvSpPr>
          <p:cNvPr id="11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16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734916" y="1049658"/>
            <a:ext cx="3674166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4611">
              <a:defRPr sz="1420"/>
            </a:lvl1pPr>
          </a:lstStyle>
          <a:p>
            <a:r>
              <a:t>Q5: What factors do you think contribute most to litter in your area? (please tick all that apply)</a:t>
            </a:r>
          </a:p>
        </p:txBody>
      </p:sp>
      <p:sp>
        <p:nvSpPr>
          <p:cNvPr id="11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20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452005" y="1049658"/>
            <a:ext cx="4239988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4611">
              <a:defRPr sz="1420"/>
            </a:lvl1pPr>
          </a:lstStyle>
          <a:p>
            <a:r>
              <a:t>Q5: What factors do you think contribute most to litter in your area? (please tick all that apply)</a:t>
            </a:r>
          </a:p>
        </p:txBody>
      </p:sp>
      <p:sp>
        <p:nvSpPr>
          <p:cNvPr id="12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24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50124" y="1049658"/>
            <a:ext cx="6443750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15468">
              <a:defRPr sz="1380"/>
            </a:lvl1pPr>
          </a:lstStyle>
          <a:p>
            <a:r>
              <a:t>Q6: What consequences do you associate with large amounts of litter? (please tick all that apply)</a:t>
            </a:r>
          </a:p>
        </p:txBody>
      </p:sp>
      <p:sp>
        <p:nvSpPr>
          <p:cNvPr id="12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28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22006" y="1049658"/>
            <a:ext cx="5299985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15468">
              <a:defRPr sz="1380"/>
            </a:lvl1pPr>
          </a:lstStyle>
          <a:p>
            <a:r>
              <a:t>Q6: What consequences do you associate with large amounts of litter? (please tick all that apply)</a:t>
            </a:r>
          </a:p>
        </p:txBody>
      </p:sp>
      <p:sp>
        <p:nvSpPr>
          <p:cNvPr id="131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32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138714"/>
            <a:ext cx="7543800" cy="339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80">
              <a:defRPr sz="800"/>
            </a:lvl1pPr>
          </a:lstStyle>
          <a:p>
            <a:r>
              <a:t>Q7: We already have several volunteers doing year-round picks at popular locations such as Chanonry Point, the adjacent beaches, and the walking routes around Avoch. Is there an area in your local community that would benefit from a one-off volunteer group litter pick (once COVID restrictions are eased) or regular volunteer litter picking?</a:t>
            </a:r>
          </a:p>
        </p:txBody>
      </p:sp>
      <p:sp>
        <p:nvSpPr>
          <p:cNvPr id="13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36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246664"/>
            <a:ext cx="7543800" cy="317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80">
              <a:defRPr sz="800"/>
            </a:lvl1pPr>
          </a:lstStyle>
          <a:p>
            <a:r>
              <a:t>Q7: We already have several volunteers doing year-round picks at popular locations such as Chanonry Point, the adjacent beaches, and the walking routes around Avoch. Is there an area in your local community that would benefit from a one-off volunteer group litter pick (once COVID restrictions are eased) or regular volunteer litter picking?</a:t>
            </a:r>
          </a:p>
        </p:txBody>
      </p:sp>
      <p:sp>
        <p:nvSpPr>
          <p:cNvPr id="13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40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2122964"/>
            <a:ext cx="7543800" cy="142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2336">
              <a:defRPr sz="1760"/>
            </a:lvl1pPr>
          </a:lstStyle>
          <a:p>
            <a:r>
              <a:t>Q8: Do you think the Black Isle would benefit from more recycling facilities?</a:t>
            </a:r>
          </a:p>
        </p:txBody>
      </p:sp>
      <p:sp>
        <p:nvSpPr>
          <p:cNvPr id="14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44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59508" y="1049658"/>
            <a:ext cx="6624982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2336">
              <a:defRPr sz="1760"/>
            </a:lvl1pPr>
          </a:lstStyle>
          <a:p>
            <a:r>
              <a:t>Q8: Do you think the Black Isle would benefit from more recycling facilities?</a:t>
            </a:r>
          </a:p>
        </p:txBody>
      </p:sp>
      <p:sp>
        <p:nvSpPr>
          <p:cNvPr id="14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48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2122964"/>
            <a:ext cx="7543800" cy="142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60604">
              <a:defRPr sz="1140"/>
            </a:lvl1pPr>
          </a:lstStyle>
          <a:p>
            <a:r>
              <a:t>Q9: Would you be happy to pay a little extra for takeaway food and drinks, to support the use of environmentally friendly packaging?</a:t>
            </a:r>
          </a:p>
        </p:txBody>
      </p:sp>
      <p:sp>
        <p:nvSpPr>
          <p:cNvPr id="151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30    Skipped: 2</a:t>
            </a:r>
          </a:p>
        </p:txBody>
      </p:sp>
      <p:pic>
        <p:nvPicPr>
          <p:cNvPr id="152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59508" y="1049658"/>
            <a:ext cx="6624982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211402" y="3639392"/>
            <a:ext cx="4576390" cy="350838"/>
          </a:xfrm>
          <a:prstGeom prst="rect">
            <a:avLst/>
          </a:prstGeom>
        </p:spPr>
        <p:txBody>
          <a:bodyPr/>
          <a:lstStyle/>
          <a:p>
            <a:r>
              <a:t>Date Created: Sunday, February 21, 2021</a:t>
            </a:r>
          </a:p>
        </p:txBody>
      </p:sp>
      <p:sp>
        <p:nvSpPr>
          <p:cNvPr id="82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378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spcBef>
                <a:spcPts val="300"/>
              </a:spcBef>
              <a:defRPr sz="1600">
                <a:solidFill>
                  <a:srgbClr val="808080"/>
                </a:solidFill>
              </a:defRPr>
            </a:lvl1pPr>
          </a:lstStyle>
          <a:p>
            <a:r>
              <a:t>Total Responses</a:t>
            </a:r>
          </a:p>
        </p:txBody>
      </p:sp>
      <p:sp>
        <p:nvSpPr>
          <p:cNvPr id="84" name="Text Placeholder 4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spcBef>
                <a:spcPts val="300"/>
              </a:spcBef>
              <a:defRPr sz="1600" b="0">
                <a:solidFill>
                  <a:srgbClr val="808080"/>
                </a:solidFill>
              </a:defRPr>
            </a:lvl1pPr>
          </a:lstStyle>
          <a:p>
            <a:r>
              <a:t>Complete Responses: 158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60604">
              <a:defRPr sz="1140"/>
            </a:lvl1pPr>
          </a:lstStyle>
          <a:p>
            <a:r>
              <a:t>Q9: Would you be happy to pay a little extra for takeaway food and drinks, to support the use of environmentally friendly packaging?</a:t>
            </a:r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30    Skipped: 2</a:t>
            </a:r>
          </a:p>
        </p:txBody>
      </p:sp>
      <p:pic>
        <p:nvPicPr>
          <p:cNvPr id="156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926114"/>
            <a:ext cx="7543800" cy="1816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Q1: In which community council area do you live?</a:t>
            </a:r>
          </a:p>
        </p:txBody>
      </p:sp>
      <p:sp>
        <p:nvSpPr>
          <p:cNvPr id="8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88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22006" y="1049658"/>
            <a:ext cx="5299985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Q1: In which community council area do you live?</a:t>
            </a:r>
          </a:p>
        </p:txBody>
      </p:sp>
      <p:sp>
        <p:nvSpPr>
          <p:cNvPr id="91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92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138714"/>
            <a:ext cx="7543800" cy="339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Q2: What is your age?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31    Skipped: 1</a:t>
            </a:r>
          </a:p>
        </p:txBody>
      </p:sp>
      <p:pic>
        <p:nvPicPr>
          <p:cNvPr id="96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22006" y="1049658"/>
            <a:ext cx="5299985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Q2: What is your age?</a:t>
            </a:r>
          </a:p>
        </p:txBody>
      </p:sp>
      <p:sp>
        <p:nvSpPr>
          <p:cNvPr id="9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31    Skipped: 1</a:t>
            </a:r>
          </a:p>
        </p:txBody>
      </p:sp>
      <p:pic>
        <p:nvPicPr>
          <p:cNvPr id="100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138714"/>
            <a:ext cx="7543800" cy="339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3192">
              <a:defRPr sz="1720"/>
            </a:lvl1pPr>
          </a:lstStyle>
          <a:p>
            <a:r>
              <a:t>Q3: How concerned are you with the amount of litter in your local community?</a:t>
            </a:r>
          </a:p>
        </p:txBody>
      </p:sp>
      <p:sp>
        <p:nvSpPr>
          <p:cNvPr id="10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04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543436" y="1049658"/>
            <a:ext cx="6057126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3192">
              <a:defRPr sz="1720"/>
            </a:lvl1pPr>
          </a:lstStyle>
          <a:p>
            <a:r>
              <a:t>Q3: How concerned are you with the amount of litter in your local community?</a:t>
            </a:r>
          </a:p>
        </p:txBody>
      </p:sp>
      <p:sp>
        <p:nvSpPr>
          <p:cNvPr id="10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08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0100" y="1532414"/>
            <a:ext cx="7543800" cy="260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88036">
              <a:defRPr sz="1260"/>
            </a:lvl1pPr>
          </a:lstStyle>
          <a:p>
            <a:r>
              <a:t>Q4: Is there a specific type of litter that commonly appears in your community? (please tick all that apply)</a:t>
            </a:r>
          </a:p>
        </p:txBody>
      </p:sp>
      <p:sp>
        <p:nvSpPr>
          <p:cNvPr id="111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5136" y="736648"/>
            <a:ext cx="5332506" cy="249145"/>
          </a:xfrm>
          <a:prstGeom prst="rect">
            <a:avLst/>
          </a:prstGeom>
        </p:spPr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112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394224" y="1049658"/>
            <a:ext cx="2355550" cy="3569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M-template-20140529">
  <a:themeElements>
    <a:clrScheme name="SM-template-20140529">
      <a:dk1>
        <a:srgbClr val="333333"/>
      </a:dk1>
      <a:lt1>
        <a:srgbClr val="FFFFFF"/>
      </a:lt1>
      <a:dk2>
        <a:srgbClr val="A7A7A7"/>
      </a:dk2>
      <a:lt2>
        <a:srgbClr val="535353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8F8F8F"/>
      </a:accent6>
      <a:hlink>
        <a:srgbClr val="0000FF"/>
      </a:hlink>
      <a:folHlink>
        <a:srgbClr val="FF00FF"/>
      </a:folHlink>
    </a:clrScheme>
    <a:fontScheme name="SM-template-2014052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SM-template-201405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M-template-20140529">
  <a:themeElements>
    <a:clrScheme name="SM-template-2014052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8F8F8F"/>
      </a:accent6>
      <a:hlink>
        <a:srgbClr val="0000FF"/>
      </a:hlink>
      <a:folHlink>
        <a:srgbClr val="FF00FF"/>
      </a:folHlink>
    </a:clrScheme>
    <a:fontScheme name="SM-template-2014052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SM-template-201405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On-screen Show (16:9)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SM-template-20140529</vt:lpstr>
      <vt:lpstr>Slide 1</vt:lpstr>
      <vt:lpstr>378</vt:lpstr>
      <vt:lpstr>Q1: In which community council area do you live?</vt:lpstr>
      <vt:lpstr>Q1: In which community council area do you live?</vt:lpstr>
      <vt:lpstr>Q2: What is your age?</vt:lpstr>
      <vt:lpstr>Q2: What is your age?</vt:lpstr>
      <vt:lpstr>Q3: How concerned are you with the amount of litter in your local community?</vt:lpstr>
      <vt:lpstr>Q3: How concerned are you with the amount of litter in your local community?</vt:lpstr>
      <vt:lpstr>Q4: Is there a specific type of litter that commonly appears in your community? (please tick all that apply)</vt:lpstr>
      <vt:lpstr>Q4: Is there a specific type of litter that commonly appears in your community? (please tick all that apply)</vt:lpstr>
      <vt:lpstr>Q5: What factors do you think contribute most to litter in your area? (please tick all that apply)</vt:lpstr>
      <vt:lpstr>Q5: What factors do you think contribute most to litter in your area? (please tick all that apply)</vt:lpstr>
      <vt:lpstr>Q6: What consequences do you associate with large amounts of litter? (please tick all that apply)</vt:lpstr>
      <vt:lpstr>Q6: What consequences do you associate with large amounts of litter? (please tick all that apply)</vt:lpstr>
      <vt:lpstr>Q7: We already have several volunteers doing year-round picks at popular locations such as Chanonry Point, the adjacent beaches, and the walking routes around Avoch. Is there an area in your local community that would benefit from a one-off volunteer group litter pick (once COVID restrictions are eased) or regular volunteer litter picking?</vt:lpstr>
      <vt:lpstr>Q7: We already have several volunteers doing year-round picks at popular locations such as Chanonry Point, the adjacent beaches, and the walking routes around Avoch. Is there an area in your local community that would benefit from a one-off volunteer group litter pick (once COVID restrictions are eased) or regular volunteer litter picking?</vt:lpstr>
      <vt:lpstr>Q8: Do you think the Black Isle would benefit from more recycling facilities?</vt:lpstr>
      <vt:lpstr>Q8: Do you think the Black Isle would benefit from more recycling facilities?</vt:lpstr>
      <vt:lpstr>Q9: Would you be happy to pay a little extra for takeaway food and drinks, to support the use of environmentally friendly packaging?</vt:lpstr>
      <vt:lpstr>Q9: Would you be happy to pay a little extra for takeaway food and drinks, to support the use of environmentally friendly packaging?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Vivienne</dc:creator>
  <cp:lastModifiedBy>Vivienne</cp:lastModifiedBy>
  <cp:revision>1</cp:revision>
  <dcterms:modified xsi:type="dcterms:W3CDTF">2021-04-27T13:04:10Z</dcterms:modified>
</cp:coreProperties>
</file>